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05613" cy="99393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4"/>
    <p:restoredTop sz="94502"/>
  </p:normalViewPr>
  <p:slideViewPr>
    <p:cSldViewPr>
      <p:cViewPr>
        <p:scale>
          <a:sx n="139" d="100"/>
          <a:sy n="139" d="100"/>
        </p:scale>
        <p:origin x="504" y="-33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302" cy="496427"/>
          </a:xfrm>
          <a:prstGeom prst="rect">
            <a:avLst/>
          </a:prstGeom>
        </p:spPr>
        <p:txBody>
          <a:bodyPr vert="horz" lIns="88331" tIns="44166" rIns="88331" bIns="4416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790" y="1"/>
            <a:ext cx="2949302" cy="496427"/>
          </a:xfrm>
          <a:prstGeom prst="rect">
            <a:avLst/>
          </a:prstGeom>
        </p:spPr>
        <p:txBody>
          <a:bodyPr vert="horz" lIns="88331" tIns="44166" rIns="88331" bIns="44166" rtlCol="0"/>
          <a:lstStyle>
            <a:lvl1pPr algn="r">
              <a:defRPr sz="1200"/>
            </a:lvl1pPr>
          </a:lstStyle>
          <a:p>
            <a:fld id="{69B94BA7-E30A-43EE-A61A-87805CEED3E5}" type="datetimeFigureOut">
              <a:rPr lang="fr-FR" smtClean="0"/>
              <a:pPr/>
              <a:t>25/01/2024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24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31" tIns="44166" rIns="88331" bIns="4416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258" y="4720684"/>
            <a:ext cx="5445099" cy="4472471"/>
          </a:xfrm>
          <a:prstGeom prst="rect">
            <a:avLst/>
          </a:prstGeom>
        </p:spPr>
        <p:txBody>
          <a:bodyPr vert="horz" lIns="88331" tIns="44166" rIns="88331" bIns="44166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302" cy="496427"/>
          </a:xfrm>
          <a:prstGeom prst="rect">
            <a:avLst/>
          </a:prstGeom>
        </p:spPr>
        <p:txBody>
          <a:bodyPr vert="horz" lIns="88331" tIns="44166" rIns="88331" bIns="4416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790" y="9441369"/>
            <a:ext cx="2949302" cy="496427"/>
          </a:xfrm>
          <a:prstGeom prst="rect">
            <a:avLst/>
          </a:prstGeom>
        </p:spPr>
        <p:txBody>
          <a:bodyPr vert="horz" lIns="88331" tIns="44166" rIns="88331" bIns="44166" rtlCol="0" anchor="b"/>
          <a:lstStyle>
            <a:lvl1pPr algn="r">
              <a:defRPr sz="1200"/>
            </a:lvl1pPr>
          </a:lstStyle>
          <a:p>
            <a:fld id="{C996E8AD-EC02-4F1A-ADC4-072ABE133D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75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247EF-5A00-40E3-AED4-BE822A192AFC}" type="datetimeFigureOut">
              <a:rPr lang="fr-FR"/>
              <a:pPr>
                <a:defRPr/>
              </a:pPr>
              <a:t>25/01/2024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7C6FE-6925-4174-9BD1-D2A0AF03D9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C6AA9-985E-4409-8C21-0F77AF4CF218}" type="datetimeFigureOut">
              <a:rPr lang="fr-FR"/>
              <a:pPr>
                <a:defRPr/>
              </a:pPr>
              <a:t>25/01/2024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7E579-937B-4B9A-901E-E349177790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AAE1E-4AB3-4A5E-8C3C-53CDB5757C3E}" type="datetimeFigureOut">
              <a:rPr lang="fr-FR"/>
              <a:pPr>
                <a:defRPr/>
              </a:pPr>
              <a:t>25/01/2024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99570-C415-4F86-9DEF-DE55B31DB3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FFEA-D620-428A-B0DE-A2A0125B1C84}" type="datetimeFigureOut">
              <a:rPr lang="fr-FR"/>
              <a:pPr>
                <a:defRPr/>
              </a:pPr>
              <a:t>25/01/2024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16E35-3136-46B7-8976-110076867A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9D35-722C-4E89-A84D-33AA483F7258}" type="datetimeFigureOut">
              <a:rPr lang="fr-FR"/>
              <a:pPr>
                <a:defRPr/>
              </a:pPr>
              <a:t>25/01/2024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7DCA-BD68-4C11-8A65-BEB0351706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F6294-7C7B-458B-A9A4-1506C1926049}" type="datetimeFigureOut">
              <a:rPr lang="fr-FR"/>
              <a:pPr>
                <a:defRPr/>
              </a:pPr>
              <a:t>25/01/2024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9BBC5-013B-40BD-9D25-D244FB7B47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F8E9F-EE18-470F-BD13-C79FF548A39F}" type="datetimeFigureOut">
              <a:rPr lang="fr-FR"/>
              <a:pPr>
                <a:defRPr/>
              </a:pPr>
              <a:t>25/01/2024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94D82-C4A2-426F-B845-423EE8D747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73122-F544-48FC-B2EA-E8559122F4FF}" type="datetimeFigureOut">
              <a:rPr lang="fr-FR"/>
              <a:pPr>
                <a:defRPr/>
              </a:pPr>
              <a:t>25/01/2024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172B8-A770-4061-9C36-3CF0208D18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76552-02B3-4D97-AAE1-97C0F17F7381}" type="datetimeFigureOut">
              <a:rPr lang="fr-FR"/>
              <a:pPr>
                <a:defRPr/>
              </a:pPr>
              <a:t>25/01/2024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5DA59-593C-4541-82DB-00548535F8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11E29-9E33-4C28-8C5B-67DBF6860504}" type="datetimeFigureOut">
              <a:rPr lang="fr-FR"/>
              <a:pPr>
                <a:defRPr/>
              </a:pPr>
              <a:t>25/01/2024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B8C8F-8251-4B4F-802F-50AAAFBB11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FE57-7F6C-48CB-87D8-BBFCE6CDCC00}" type="datetimeFigureOut">
              <a:rPr lang="fr-FR"/>
              <a:pPr>
                <a:defRPr/>
              </a:pPr>
              <a:t>25/01/2024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3CB6E-795D-43B0-A083-016F95DC3E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65A6E9-EF90-489D-B182-7FAF4F4E65E7}" type="datetimeFigureOut">
              <a:rPr lang="fr-FR"/>
              <a:pPr>
                <a:defRPr/>
              </a:pPr>
              <a:t>25/01/2024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B4AD46-5410-4B37-B03B-13ECA1C490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raat-lyon@orange.f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Logo IRAAT co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17650" cy="125888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557338" y="1"/>
            <a:ext cx="5300662" cy="1187624"/>
          </a:xfrm>
          <a:prstGeom prst="rect">
            <a:avLst/>
          </a:prstGeom>
          <a:gradFill rotWithShape="1">
            <a:gsLst>
              <a:gs pos="0">
                <a:srgbClr val="0000FF">
                  <a:alpha val="12000"/>
                </a:srgbClr>
              </a:gs>
              <a:gs pos="100000">
                <a:srgbClr val="00005B">
                  <a:alpha val="79999"/>
                </a:srgbClr>
              </a:gs>
            </a:gsLst>
            <a:lin ang="5400000" scaled="1"/>
          </a:gra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557339" y="35496"/>
            <a:ext cx="5300662" cy="110747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fr-FR" b="1" dirty="0">
                <a:solidFill>
                  <a:srgbClr val="000000"/>
                </a:solidFill>
                <a:cs typeface="Arial" charset="0"/>
              </a:rPr>
              <a:t>FORMATION D’INITIATION </a:t>
            </a:r>
          </a:p>
          <a:p>
            <a:pPr algn="ctr"/>
            <a:r>
              <a:rPr lang="fr-FR" b="1" dirty="0">
                <a:solidFill>
                  <a:srgbClr val="000000"/>
                </a:solidFill>
                <a:cs typeface="Arial" charset="0"/>
              </a:rPr>
              <a:t>à L’ENTRETIEN MOTIVATIONNEL</a:t>
            </a:r>
            <a:endParaRPr lang="fr-FR" sz="1600" b="1" dirty="0">
              <a:solidFill>
                <a:srgbClr val="FFFFFF"/>
              </a:solidFill>
              <a:cs typeface="Arial" charset="0"/>
            </a:endParaRPr>
          </a:p>
          <a:p>
            <a:pPr algn="ctr"/>
            <a:endParaRPr lang="fr-FR" sz="1600" b="1" dirty="0">
              <a:solidFill>
                <a:srgbClr val="FFFFFF"/>
              </a:solidFill>
              <a:cs typeface="Arial" charset="0"/>
            </a:endParaRPr>
          </a:p>
          <a:p>
            <a:pPr algn="ctr"/>
            <a:r>
              <a:rPr lang="fr-FR" sz="1600" b="1" dirty="0">
                <a:solidFill>
                  <a:srgbClr val="FFFFFF"/>
                </a:solidFill>
                <a:cs typeface="Arial" charset="0"/>
              </a:rPr>
              <a:t>15 Février 2024</a:t>
            </a:r>
          </a:p>
          <a:p>
            <a:pPr algn="ctr"/>
            <a:endParaRPr lang="fr-FR" dirty="0">
              <a:cs typeface="Arial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732463" y="827584"/>
            <a:ext cx="793750" cy="432048"/>
          </a:xfrm>
          <a:prstGeom prst="rect">
            <a:avLst/>
          </a:prstGeom>
          <a:solidFill>
            <a:srgbClr val="0000FF">
              <a:alpha val="65097"/>
            </a:srgbClr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2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lIns="36576" tIns="36576" rIns="36576" bIns="36576">
            <a:flatTx/>
          </a:bodyPr>
          <a:lstStyle/>
          <a:p>
            <a:pPr algn="ctr"/>
            <a:r>
              <a:rPr lang="fr-FR" sz="1200" b="1" dirty="0">
                <a:solidFill>
                  <a:srgbClr val="FFFFFF"/>
                </a:solidFill>
                <a:cs typeface="Arial" charset="0"/>
              </a:rPr>
              <a:t>1 jour</a:t>
            </a:r>
            <a:endParaRPr lang="fr-FR" sz="700" b="1" dirty="0">
              <a:solidFill>
                <a:srgbClr val="FFFFFF"/>
              </a:solidFill>
              <a:cs typeface="Arial" charset="0"/>
            </a:endParaRPr>
          </a:p>
          <a:p>
            <a:pPr algn="ctr"/>
            <a:r>
              <a:rPr lang="fr-FR" sz="700" b="1" dirty="0">
                <a:solidFill>
                  <a:srgbClr val="FFFFFF"/>
                </a:solidFill>
                <a:cs typeface="Arial" charset="0"/>
              </a:rPr>
              <a:t>(7 heures)</a:t>
            </a:r>
            <a:endParaRPr lang="fr-FR" sz="1200" dirty="0"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4450" y="1347056"/>
            <a:ext cx="3168526" cy="4043366"/>
          </a:xfrm>
          <a:prstGeom prst="rect">
            <a:avLst/>
          </a:prstGeom>
          <a:solidFill>
            <a:srgbClr val="DBDBFC"/>
          </a:solidFill>
          <a:ln w="9525" algn="in">
            <a:solidFill>
              <a:srgbClr val="6633CC"/>
            </a:solidFill>
            <a:miter lim="800000"/>
            <a:headEnd/>
            <a:tailEnd/>
          </a:ln>
          <a:effectLst>
            <a:outerShdw dist="117088" dir="2436078" algn="ctr" rotWithShape="0">
              <a:srgbClr val="BCBCBC">
                <a:alpha val="50000"/>
              </a:srgbClr>
            </a:outerShdw>
          </a:effectLst>
        </p:spPr>
        <p:txBody>
          <a:bodyPr lIns="36576" tIns="36576" rIns="36576" bIns="36576"/>
          <a:lstStyle/>
          <a:p>
            <a:pPr algn="ctr"/>
            <a:r>
              <a:rPr lang="fr-FR" sz="1000" b="1" u="sng" dirty="0">
                <a:solidFill>
                  <a:srgbClr val="000000"/>
                </a:solidFill>
                <a:cs typeface="Arial" charset="0"/>
              </a:rPr>
              <a:t>OBJECTIFS</a:t>
            </a:r>
          </a:p>
          <a:p>
            <a:pPr algn="just"/>
            <a:r>
              <a:rPr lang="fr-FR" sz="1000" b="0" dirty="0"/>
              <a:t>Acquérir la compétence de guider les fumeurs vers l’arrêt du tabac dans un climat empathique, avec une attention particulière à la communication</a:t>
            </a:r>
          </a:p>
          <a:p>
            <a:pPr algn="just"/>
            <a:r>
              <a:rPr lang="fr-FR" sz="1000" b="0" dirty="0"/>
              <a:t>Objectifs opérationnels : basés sur des savoir-faire et des savoir-être 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b="0" dirty="0"/>
              <a:t>Savoir écouter, parler avec empathie lors de la consultation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b="0" dirty="0"/>
              <a:t>Connaitre l’esprit et les outils de l’entretien motivationnel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b="0" dirty="0"/>
              <a:t>Ne pas utiliser le réflexe correcteur, pour favoriser l’alliance thérapeutique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b="0" dirty="0"/>
              <a:t>Savoir reconnaitre le discours-maintien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00" b="0" dirty="0"/>
              <a:t>Savoir susciter le discours-changement</a:t>
            </a:r>
          </a:p>
          <a:p>
            <a:pPr algn="ctr">
              <a:defRPr/>
            </a:pPr>
            <a:r>
              <a:rPr lang="fr-FR" sz="1000" b="1" u="sng" dirty="0">
                <a:solidFill>
                  <a:srgbClr val="000000"/>
                </a:solidFill>
                <a:cs typeface="Arial" charset="0"/>
              </a:rPr>
              <a:t>PUBLICS ET PRE-REQUIS</a:t>
            </a:r>
          </a:p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cs typeface="Arial" charset="0"/>
              </a:rPr>
              <a:t>8 à 15 participants maximum</a:t>
            </a:r>
          </a:p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cs typeface="Arial" charset="0"/>
              </a:rPr>
              <a:t>Être en contact avec des fumeurs </a:t>
            </a:r>
            <a:endParaRPr lang="fr-FR" sz="1000" b="1" u="sng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fr-FR" sz="1000" b="1" u="sng" dirty="0">
                <a:solidFill>
                  <a:srgbClr val="000000"/>
                </a:solidFill>
                <a:cs typeface="Arial" charset="0"/>
              </a:rPr>
              <a:t>PLANNING 2024</a:t>
            </a:r>
          </a:p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cs typeface="Arial" charset="0"/>
              </a:rPr>
              <a:t>15 février 2024</a:t>
            </a:r>
          </a:p>
          <a:p>
            <a:pPr algn="ctr">
              <a:defRPr/>
            </a:pPr>
            <a:endParaRPr lang="fr-FR" sz="1000" b="1" u="sng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fr-FR" sz="1000" b="1" u="sng" dirty="0">
                <a:solidFill>
                  <a:srgbClr val="000000"/>
                </a:solidFill>
                <a:cs typeface="Arial" charset="0"/>
              </a:rPr>
              <a:t>DUREE ET TARIF</a:t>
            </a:r>
          </a:p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cs typeface="Arial" charset="0"/>
              </a:rPr>
              <a:t>Un jour de 7H</a:t>
            </a:r>
          </a:p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cs typeface="Arial" charset="0"/>
              </a:rPr>
              <a:t>650 euros par personne</a:t>
            </a:r>
          </a:p>
          <a:p>
            <a:pPr algn="ctr">
              <a:defRPr/>
            </a:pPr>
            <a:r>
              <a:rPr lang="fr-FR" sz="1000" b="1" u="sng" dirty="0">
                <a:solidFill>
                  <a:srgbClr val="000000"/>
                </a:solidFill>
                <a:cs typeface="Arial" charset="0"/>
              </a:rPr>
              <a:t>CONTACT</a:t>
            </a:r>
          </a:p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cs typeface="Arial" charset="0"/>
              </a:rPr>
              <a:t>Mme </a:t>
            </a:r>
            <a:r>
              <a:rPr lang="fr-FR" sz="1000" dirty="0" err="1">
                <a:solidFill>
                  <a:srgbClr val="000000"/>
                </a:solidFill>
                <a:cs typeface="Arial" charset="0"/>
              </a:rPr>
              <a:t>Laetita</a:t>
            </a:r>
            <a:r>
              <a:rPr lang="fr-FR" sz="1000" dirty="0">
                <a:solidFill>
                  <a:srgbClr val="000000"/>
                </a:solidFill>
                <a:cs typeface="Arial" charset="0"/>
              </a:rPr>
              <a:t> Marie Dit Asse</a:t>
            </a:r>
          </a:p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cs typeface="Arial" charset="0"/>
              </a:rPr>
              <a:t>Courriel : </a:t>
            </a:r>
            <a:r>
              <a:rPr lang="fr-FR" sz="1000" dirty="0">
                <a:solidFill>
                  <a:srgbClr val="000000"/>
                </a:solidFill>
                <a:cs typeface="Arial" charset="0"/>
                <a:hlinkClick r:id="rId3"/>
              </a:rPr>
              <a:t>iraat-lyon@orange.fr</a:t>
            </a:r>
            <a:r>
              <a:rPr lang="fr-FR" sz="1000" dirty="0">
                <a:solidFill>
                  <a:srgbClr val="000000"/>
                </a:solidFill>
                <a:cs typeface="Arial" charset="0"/>
              </a:rPr>
              <a:t> </a:t>
            </a:r>
            <a:endParaRPr lang="fr-FR" sz="1000" dirty="0">
              <a:cs typeface="Arial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3429000" y="1347056"/>
            <a:ext cx="3384550" cy="5268520"/>
          </a:xfrm>
          <a:prstGeom prst="rect">
            <a:avLst/>
          </a:prstGeom>
          <a:gradFill rotWithShape="1">
            <a:gsLst>
              <a:gs pos="0">
                <a:srgbClr val="DEDEFE">
                  <a:alpha val="11000"/>
                </a:srgbClr>
              </a:gs>
              <a:gs pos="100000">
                <a:srgbClr val="DEDEFE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fr-FR" sz="10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PROGRAMME</a:t>
            </a:r>
          </a:p>
          <a:p>
            <a:pPr>
              <a:defRPr/>
            </a:pPr>
            <a:r>
              <a:rPr lang="fr-FR" sz="10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Qu’est-ce que l’EM ? </a:t>
            </a:r>
          </a:p>
          <a:p>
            <a:pPr indent="85725">
              <a:buFont typeface="Arial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L’esprit et les principes de l’EM</a:t>
            </a:r>
          </a:p>
          <a:p>
            <a:pPr indent="85725">
              <a:buFont typeface="Arial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L’ambivalence </a:t>
            </a:r>
          </a:p>
          <a:p>
            <a:pPr indent="85725">
              <a:buFont typeface="Arial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styles de communication</a:t>
            </a:r>
          </a:p>
          <a:p>
            <a:pPr indent="85725">
              <a:buFont typeface="Arial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reflexe correcteur et ses inconvénients</a:t>
            </a:r>
          </a:p>
          <a:p>
            <a:pPr indent="85725">
              <a:buFont typeface="Arial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processus et les savoirs faire essentiels </a:t>
            </a:r>
          </a:p>
          <a:p>
            <a:pPr>
              <a:buSzPts val="1000"/>
              <a:defRPr/>
            </a:pPr>
            <a:r>
              <a:rPr lang="fr-FR" sz="10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 outils de l'EM</a:t>
            </a:r>
          </a:p>
          <a:p>
            <a:pPr algn="just">
              <a:buSzPts val="1000"/>
              <a:buFont typeface="Arial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Etablir une relation de travail collaborative avec le patient</a:t>
            </a:r>
          </a:p>
          <a:p>
            <a:pPr algn="just">
              <a:buSzPts val="1000"/>
              <a:buFont typeface="Arial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Déterminer l’objectif du patient</a:t>
            </a:r>
          </a:p>
          <a:p>
            <a:pPr algn="just">
              <a:buSzPts val="1000"/>
              <a:buFont typeface="Arial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Faire émerger les motivations propres au patient</a:t>
            </a:r>
          </a:p>
          <a:p>
            <a:pPr algn="just">
              <a:buSzPts val="1000"/>
              <a:buFont typeface="Arial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Planifier le changement avec le patient</a:t>
            </a:r>
          </a:p>
          <a:p>
            <a:pPr algn="just">
              <a:buSzPts val="1000"/>
              <a:buFont typeface="Arial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Maitriser la technique « </a:t>
            </a:r>
            <a:r>
              <a:rPr lang="fr-FR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OuVER</a:t>
            </a:r>
            <a:r>
              <a:rPr lang="fr-F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 :</a:t>
            </a:r>
          </a:p>
          <a:p>
            <a:pPr algn="just">
              <a:buSzPts val="1000"/>
              <a:buFont typeface="Arial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Apprendre à fournir des informations centrées sur les attentes du patient</a:t>
            </a:r>
          </a:p>
          <a:p>
            <a:pPr algn="just">
              <a:buSzPts val="1000"/>
              <a:buFont typeface="Arial" pitchFamily="34" charset="0"/>
              <a:buChar char="•"/>
              <a:defRPr/>
            </a:pPr>
            <a:endParaRPr lang="fr-FR" sz="1000" b="1" u="sng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fr-FR" sz="1000" b="1" u="sng" dirty="0">
                <a:solidFill>
                  <a:srgbClr val="000000"/>
                </a:solidFill>
                <a:cs typeface="Arial" charset="0"/>
              </a:rPr>
              <a:t>MODALITES</a:t>
            </a:r>
            <a:r>
              <a:rPr lang="fr-FR" sz="10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000" b="1" u="sng" dirty="0">
                <a:solidFill>
                  <a:srgbClr val="000000"/>
                </a:solidFill>
                <a:cs typeface="Arial" charset="0"/>
              </a:rPr>
              <a:t>ET DELAIS D’ACCES</a:t>
            </a:r>
          </a:p>
          <a:p>
            <a:pPr>
              <a:buSzPts val="1000"/>
              <a:defRPr/>
            </a:pPr>
            <a:r>
              <a:rPr lang="fr-FR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formation sera validée uniquement après la validation du respect des prérequis par le candidat.</a:t>
            </a:r>
          </a:p>
          <a:p>
            <a:pPr>
              <a:buSzPts val="1000"/>
              <a:defRPr/>
            </a:pPr>
            <a:r>
              <a:rPr lang="fr-FR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L’inscription peut avoir lieu jusqu’à 5 jours avant le démarrage de la session sous réserve des places disponibles </a:t>
            </a:r>
          </a:p>
          <a:p>
            <a:pPr>
              <a:buSzPts val="1000"/>
              <a:defRPr/>
            </a:pPr>
            <a:endParaRPr lang="fr-FR" sz="1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SzPts val="1000"/>
              <a:defRPr/>
            </a:pPr>
            <a:r>
              <a:rPr lang="fr-FR" sz="1000" b="1" u="sng" dirty="0">
                <a:solidFill>
                  <a:srgbClr val="000000"/>
                </a:solidFill>
                <a:cs typeface="Arial" charset="0"/>
              </a:rPr>
              <a:t>ACCESSIBILITE AUX PERSONNES HANDICAPEES</a:t>
            </a:r>
          </a:p>
          <a:p>
            <a:pPr>
              <a:buSzPts val="1000"/>
              <a:defRPr/>
            </a:pPr>
            <a:r>
              <a:rPr lang="fr-FR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Lors de nos premiers contacts, nous vous proposerons un entretien afin de prendre en compte les spécificités de votre handicap et de déterminer les éventuels aménagements ou dispositions à mettre en place.</a:t>
            </a:r>
          </a:p>
          <a:p>
            <a:pPr>
              <a:buSzPts val="1000"/>
              <a:defRPr/>
            </a:pPr>
            <a:r>
              <a:rPr lang="fr-FR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 référent handicap est le Dr Marie Malécot que vous pourrez joindre par courriel </a:t>
            </a:r>
          </a:p>
          <a:p>
            <a:pPr algn="ctr">
              <a:buSzPts val="1000"/>
              <a:defRPr/>
            </a:pPr>
            <a:r>
              <a:rPr lang="fr-FR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000" dirty="0">
                <a:solidFill>
                  <a:schemeClr val="bg1"/>
                </a:solidFill>
                <a:cs typeface="Arial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iraat-lyon@orange.fr</a:t>
            </a:r>
            <a:r>
              <a:rPr lang="fr-FR" sz="1000" dirty="0">
                <a:solidFill>
                  <a:schemeClr val="bg1"/>
                </a:solidFill>
                <a:cs typeface="Arial" charset="0"/>
              </a:rPr>
              <a:t> </a:t>
            </a:r>
            <a:endParaRPr lang="fr-FR" sz="1000" b="1" u="sng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2225" y="5390422"/>
            <a:ext cx="3212976" cy="981778"/>
          </a:xfrm>
          <a:prstGeom prst="rect">
            <a:avLst/>
          </a:prstGeom>
          <a:solidFill>
            <a:srgbClr val="DBDBFC"/>
          </a:solidFill>
          <a:ln w="9525" algn="in">
            <a:solidFill>
              <a:srgbClr val="6633CC"/>
            </a:solidFill>
            <a:miter lim="800000"/>
            <a:headEnd/>
            <a:tailEnd/>
          </a:ln>
          <a:effectLst>
            <a:outerShdw dist="117088" dir="2436078" algn="ctr" rotWithShape="0">
              <a:srgbClr val="BCBCBC">
                <a:alpha val="50000"/>
              </a:srgbClr>
            </a:outerShdw>
          </a:effectLst>
        </p:spPr>
        <p:txBody>
          <a:bodyPr lIns="36576" tIns="36576" rIns="36576" bIns="36576"/>
          <a:lstStyle/>
          <a:p>
            <a:pPr algn="ctr">
              <a:defRPr/>
            </a:pPr>
            <a:r>
              <a:rPr lang="fr-FR" sz="1000" u="sng" dirty="0">
                <a:solidFill>
                  <a:srgbClr val="000000"/>
                </a:solidFill>
                <a:cs typeface="Arial" charset="0"/>
              </a:rPr>
              <a:t>METHODES MOBILISEES</a:t>
            </a:r>
          </a:p>
          <a:p>
            <a:pPr algn="ctr">
              <a:defRPr/>
            </a:pPr>
            <a:endParaRPr lang="fr-FR" sz="1000" u="sng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cs typeface="Arial" charset="0"/>
              </a:rPr>
              <a:t>Interaction avec les participants.</a:t>
            </a:r>
          </a:p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cs typeface="Arial" charset="0"/>
              </a:rPr>
              <a:t>Apports théoriques</a:t>
            </a:r>
          </a:p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cs typeface="Arial" charset="0"/>
              </a:rPr>
              <a:t>Mises en situation : Cas cliniques</a:t>
            </a:r>
          </a:p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cs typeface="Arial" charset="0"/>
              </a:rPr>
              <a:t>Jeu de rôle</a:t>
            </a:r>
            <a:endParaRPr lang="fr-FR" dirty="0">
              <a:cs typeface="Arial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1649" y="6444009"/>
            <a:ext cx="3212976" cy="576263"/>
          </a:xfrm>
          <a:prstGeom prst="rect">
            <a:avLst/>
          </a:prstGeom>
          <a:solidFill>
            <a:srgbClr val="DBDBFC"/>
          </a:solidFill>
          <a:ln w="9525" algn="in">
            <a:solidFill>
              <a:srgbClr val="6633CC"/>
            </a:solidFill>
            <a:miter lim="800000"/>
            <a:headEnd/>
            <a:tailEnd/>
          </a:ln>
          <a:effectLst>
            <a:outerShdw dist="107763" dir="2700000" algn="ctr" rotWithShape="0">
              <a:srgbClr val="BCBCBC">
                <a:alpha val="50000"/>
              </a:srgbClr>
            </a:outerShdw>
          </a:effectLst>
        </p:spPr>
        <p:txBody>
          <a:bodyPr lIns="36576" tIns="36576" rIns="36576" bIns="36576"/>
          <a:lstStyle/>
          <a:p>
            <a:pPr algn="ctr">
              <a:defRPr/>
            </a:pPr>
            <a:r>
              <a:rPr lang="fr-FR" sz="1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sz="1000" b="1" u="sng" dirty="0">
                <a:solidFill>
                  <a:srgbClr val="000000"/>
                </a:solidFill>
                <a:cs typeface="Arial" charset="0"/>
              </a:rPr>
              <a:t>FORMATEURS</a:t>
            </a:r>
            <a:r>
              <a:rPr lang="fr-FR" sz="1000" b="1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>
              <a:defRPr/>
            </a:pPr>
            <a:r>
              <a:rPr lang="fr-FR" sz="900" dirty="0">
                <a:solidFill>
                  <a:srgbClr val="000000"/>
                </a:solidFill>
                <a:cs typeface="Arial" charset="0"/>
              </a:rPr>
              <a:t>Dr Sophie ORLHAC : Psychiatre, Tabacologue-Addictologue </a:t>
            </a:r>
          </a:p>
          <a:p>
            <a:pPr>
              <a:defRPr/>
            </a:pPr>
            <a:r>
              <a:rPr lang="fr-FR" sz="900" dirty="0">
                <a:solidFill>
                  <a:srgbClr val="000000"/>
                </a:solidFill>
                <a:cs typeface="Arial" charset="0"/>
              </a:rPr>
              <a:t>Dr Marie Malécot : Tabacologue, TCC</a:t>
            </a:r>
            <a:endParaRPr lang="fr-FR" dirty="0">
              <a:cs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44450" y="7092280"/>
            <a:ext cx="3212976" cy="1175264"/>
          </a:xfrm>
          <a:prstGeom prst="rect">
            <a:avLst/>
          </a:prstGeom>
          <a:solidFill>
            <a:srgbClr val="DBDBFC"/>
          </a:solidFill>
          <a:ln w="9525" algn="in">
            <a:solidFill>
              <a:srgbClr val="6633CC"/>
            </a:solidFill>
            <a:miter lim="800000"/>
            <a:headEnd/>
            <a:tailEnd/>
          </a:ln>
          <a:effectLst>
            <a:outerShdw dist="107763" dir="2700000" algn="ctr" rotWithShape="0">
              <a:srgbClr val="BCBCBC">
                <a:alpha val="50000"/>
              </a:srgbClr>
            </a:outerShdw>
          </a:effectLst>
        </p:spPr>
        <p:txBody>
          <a:bodyPr lIns="36576" tIns="36576" rIns="36576" bIns="36576"/>
          <a:lstStyle/>
          <a:p>
            <a:pPr algn="ctr"/>
            <a:r>
              <a:rPr lang="fr-FR" sz="1000" b="1" u="sng" dirty="0">
                <a:solidFill>
                  <a:srgbClr val="000000"/>
                </a:solidFill>
                <a:cs typeface="Arial" charset="0"/>
              </a:rPr>
              <a:t>MODALITES D’EVALUATION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u="sng" dirty="0">
                <a:solidFill>
                  <a:srgbClr val="000000"/>
                </a:solidFill>
                <a:cs typeface="Arial" charset="0"/>
              </a:rPr>
              <a:t>Démarrage</a:t>
            </a:r>
            <a:r>
              <a:rPr lang="fr-FR" sz="1000" dirty="0">
                <a:solidFill>
                  <a:srgbClr val="000000"/>
                </a:solidFill>
                <a:cs typeface="Arial" charset="0"/>
              </a:rPr>
              <a:t> : Quizz avant l’atelier et tour de table pour déterminer ce qui est acquis et ce qui reste à apprendre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u="sng" dirty="0">
                <a:solidFill>
                  <a:srgbClr val="000000"/>
                </a:solidFill>
                <a:cs typeface="Arial" charset="0"/>
              </a:rPr>
              <a:t>Fin de formation </a:t>
            </a:r>
            <a:r>
              <a:rPr lang="fr-FR" sz="1000" dirty="0">
                <a:solidFill>
                  <a:srgbClr val="000000"/>
                </a:solidFill>
                <a:cs typeface="Arial" charset="0"/>
              </a:rPr>
              <a:t>: auto-évaluation par les stagiaires de l’atteinte des objectifs de la formation et évaluation globale de la formation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98407538" y="103079550"/>
            <a:ext cx="6911975" cy="539750"/>
          </a:xfrm>
          <a:prstGeom prst="rect">
            <a:avLst/>
          </a:prstGeom>
          <a:gradFill rotWithShape="1">
            <a:gsLst>
              <a:gs pos="0">
                <a:srgbClr val="0000FF">
                  <a:alpha val="48000"/>
                </a:srgbClr>
              </a:gs>
              <a:gs pos="100000">
                <a:srgbClr val="000076">
                  <a:alpha val="89998"/>
                </a:srgbClr>
              </a:gs>
            </a:gsLst>
            <a:lin ang="5400000" scaled="1"/>
          </a:gradFill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fr-FR">
              <a:cs typeface="Arial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0" y="8313002"/>
            <a:ext cx="6858000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800" b="1" dirty="0">
                <a:solidFill>
                  <a:srgbClr val="FFFFFF"/>
                </a:solidFill>
                <a:cs typeface="Arial" charset="0"/>
              </a:rPr>
              <a:t>I.R.A.A.T. – </a:t>
            </a:r>
            <a:r>
              <a:rPr lang="fr-FR" sz="800" b="1" i="1" dirty="0">
                <a:solidFill>
                  <a:srgbClr val="FFFFFF"/>
                </a:solidFill>
                <a:cs typeface="Arial" charset="0"/>
              </a:rPr>
              <a:t>Institut Rhône-Alpes Auvergne de Tabacologie</a:t>
            </a:r>
          </a:p>
          <a:p>
            <a:pPr algn="ctr">
              <a:defRPr/>
            </a:pPr>
            <a:r>
              <a:rPr lang="fr-FR" sz="800" b="1" i="1" dirty="0">
                <a:solidFill>
                  <a:srgbClr val="FFFFFF"/>
                </a:solidFill>
                <a:cs typeface="Arial" charset="0"/>
              </a:rPr>
              <a:t>Article R.6351-6 « Déclaration d’activité enregistrée sous le numéro 82 690676369 auprès du préfet et de </a:t>
            </a:r>
            <a:r>
              <a:rPr lang="fr-FR" sz="800" b="1" i="1">
                <a:solidFill>
                  <a:srgbClr val="FFFFFF"/>
                </a:solidFill>
                <a:cs typeface="Arial" charset="0"/>
              </a:rPr>
              <a:t>la région </a:t>
            </a:r>
            <a:r>
              <a:rPr lang="fr-FR" sz="800" b="1" i="1" dirty="0">
                <a:solidFill>
                  <a:srgbClr val="FFFFFF"/>
                </a:solidFill>
                <a:cs typeface="Arial" charset="0"/>
              </a:rPr>
              <a:t>Auvergne Rhône-Alpes »   </a:t>
            </a:r>
          </a:p>
          <a:p>
            <a:pPr algn="ctr">
              <a:defRPr/>
            </a:pPr>
            <a:r>
              <a:rPr lang="fr-FR" sz="800" b="1" i="1" dirty="0">
                <a:solidFill>
                  <a:srgbClr val="FFFFFF"/>
                </a:solidFill>
                <a:cs typeface="Arial" charset="0"/>
              </a:rPr>
              <a:t>N°SIRET: 444 131 072 00027</a:t>
            </a:r>
          </a:p>
          <a:p>
            <a:pPr algn="ctr">
              <a:defRPr/>
            </a:pPr>
            <a:r>
              <a:rPr lang="fr-FR" sz="800" b="1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Centre Léon Bérard , Département prévention santé publique, 28 rue Laennec 69008, Lyon </a:t>
            </a:r>
            <a:r>
              <a:rPr lang="fr-FR" sz="800" b="1" i="1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E-mail: </a:t>
            </a:r>
            <a:r>
              <a:rPr lang="fr-FR" sz="800" b="1" i="1" u="sng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iraat-lyon@orange.fr</a:t>
            </a:r>
            <a:r>
              <a:rPr lang="fr-FR" sz="800" b="1" i="1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fr-FR" sz="800" b="1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fr-FR" sz="800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 </a:t>
            </a:r>
            <a:endParaRPr lang="fr-FR" sz="800" dirty="0">
              <a:latin typeface="Calibri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939B3C-66AF-1427-FF27-4C31775D3715}"/>
              </a:ext>
            </a:extLst>
          </p:cNvPr>
          <p:cNvSpPr txBox="1"/>
          <p:nvPr/>
        </p:nvSpPr>
        <p:spPr>
          <a:xfrm>
            <a:off x="3967566" y="7749153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Indice de satisfaction ?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7CC9AC8-B7B4-CB4D-4BCA-696236CAB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089286"/>
              </p:ext>
            </p:extLst>
          </p:nvPr>
        </p:nvGraphicFramePr>
        <p:xfrm>
          <a:off x="3356990" y="7452320"/>
          <a:ext cx="3456560" cy="81522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92090">
                  <a:extLst>
                    <a:ext uri="{9D8B030D-6E8A-4147-A177-3AD203B41FA5}">
                      <a16:colId xmlns:a16="http://schemas.microsoft.com/office/drawing/2014/main" val="1828648681"/>
                    </a:ext>
                  </a:extLst>
                </a:gridCol>
                <a:gridCol w="890241">
                  <a:extLst>
                    <a:ext uri="{9D8B030D-6E8A-4147-A177-3AD203B41FA5}">
                      <a16:colId xmlns:a16="http://schemas.microsoft.com/office/drawing/2014/main" val="890462843"/>
                    </a:ext>
                  </a:extLst>
                </a:gridCol>
                <a:gridCol w="981967">
                  <a:extLst>
                    <a:ext uri="{9D8B030D-6E8A-4147-A177-3AD203B41FA5}">
                      <a16:colId xmlns:a16="http://schemas.microsoft.com/office/drawing/2014/main" val="1108424992"/>
                    </a:ext>
                  </a:extLst>
                </a:gridCol>
                <a:gridCol w="792262">
                  <a:extLst>
                    <a:ext uri="{9D8B030D-6E8A-4147-A177-3AD203B41FA5}">
                      <a16:colId xmlns:a16="http://schemas.microsoft.com/office/drawing/2014/main" val="981954622"/>
                    </a:ext>
                  </a:extLst>
                </a:gridCol>
              </a:tblGrid>
              <a:tr h="815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u="sng" dirty="0">
                          <a:effectLst/>
                        </a:rPr>
                        <a:t>Tout à fait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70 % </a:t>
                      </a:r>
                      <a:endParaRPr lang="fr-FR" sz="12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91" marR="67191" marT="0" marB="0">
                    <a:solidFill>
                      <a:srgbClr val="4A87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u="sng" dirty="0">
                          <a:effectLst/>
                        </a:rPr>
                        <a:t>Suffisamment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600" u="sng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24 % </a:t>
                      </a:r>
                    </a:p>
                  </a:txBody>
                  <a:tcPr marL="67191" marR="67191" marT="0" marB="0">
                    <a:solidFill>
                      <a:srgbClr val="4A87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Insuffisamment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600" u="sng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fr-FR" sz="1200" b="1" u="non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91" marR="67191" marT="0" marB="0">
                    <a:solidFill>
                      <a:srgbClr val="4A87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 du tout </a:t>
                      </a:r>
                      <a:endParaRPr lang="fr-FR" sz="900" b="1" u="sng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6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7191" marR="67191" marT="0" marB="0">
                    <a:solidFill>
                      <a:srgbClr val="4A87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795287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BEDF7A89-D8A3-D577-08D3-34EE5A2CA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827" y="6684701"/>
            <a:ext cx="3384549" cy="695611"/>
          </a:xfrm>
          <a:prstGeom prst="rect">
            <a:avLst/>
          </a:prstGeom>
          <a:solidFill>
            <a:srgbClr val="DBDBFC"/>
          </a:solidFill>
          <a:ln w="9525" algn="in">
            <a:solidFill>
              <a:srgbClr val="6633CC"/>
            </a:solidFill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fr-FR" altLang="fr-FR" sz="800" dirty="0">
                <a:solidFill>
                  <a:srgbClr val="000000"/>
                </a:solidFill>
                <a:cs typeface="Arial" charset="0"/>
              </a:rPr>
              <a:t>INDICATEUR DE RESULTAT</a:t>
            </a:r>
          </a:p>
          <a:p>
            <a:r>
              <a:rPr lang="fr-FR" altLang="fr-FR" sz="800" dirty="0">
                <a:solidFill>
                  <a:srgbClr val="000000"/>
                </a:solidFill>
                <a:cs typeface="Arial" charset="0"/>
              </a:rPr>
              <a:t>Sur le questionnaire donné après la formation de 2019 à la question « De manière générale, êtes-vous satisfaits de la formation ? », avec un taux de retour des enquêtes de 100 %, les 7 stagiaires présents (sur 9 inscrits) répondants / interrogés ont répondu en moyenne </a:t>
            </a:r>
          </a:p>
        </p:txBody>
      </p:sp>
    </p:spTree>
    <p:extLst>
      <p:ext uri="{BB962C8B-B14F-4D97-AF65-F5344CB8AC3E}">
        <p14:creationId xmlns:p14="http://schemas.microsoft.com/office/powerpoint/2010/main" val="21483911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2533</TotalTime>
  <Words>522</Words>
  <Application>Microsoft Macintosh PowerPoint</Application>
  <PresentationFormat>Affichage à l'écran (4:3)</PresentationFormat>
  <Paragraphs>80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MATHERN</dc:creator>
  <cp:lastModifiedBy>Marie Malécot</cp:lastModifiedBy>
  <cp:revision>80</cp:revision>
  <dcterms:created xsi:type="dcterms:W3CDTF">2013-10-17T13:02:10Z</dcterms:created>
  <dcterms:modified xsi:type="dcterms:W3CDTF">2024-01-25T16:25:49Z</dcterms:modified>
</cp:coreProperties>
</file>